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0058400" cy="7772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7" autoAdjust="0"/>
    <p:restoredTop sz="94721" autoAdjust="0"/>
  </p:normalViewPr>
  <p:slideViewPr>
    <p:cSldViewPr snapToGrid="0">
      <p:cViewPr varScale="1">
        <p:scale>
          <a:sx n="73" d="100"/>
          <a:sy n="73" d="100"/>
        </p:scale>
        <p:origin x="1085" y="62"/>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8D6FE3C-34D8-4B4B-9273-D907B0A3B964}" type="datetimeFigureOut">
              <a:rPr lang="en-US"/>
              <a:t>4/3/2024</a:t>
            </a:fld>
            <a:endParaRPr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D0FF5F4-5691-49AF-9E16-FB22826F7264}" type="datetimeFigureOut">
              <a:rPr lang="en-US"/>
              <a:t>4/3/2024</a:t>
            </a:fld>
            <a:endParaRPr dirty="0"/>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dirty="0"/>
          </a:p>
        </p:txBody>
      </p:sp>
    </p:spTree>
    <p:extLst>
      <p:ext uri="{BB962C8B-B14F-4D97-AF65-F5344CB8AC3E}">
        <p14:creationId xmlns:p14="http://schemas.microsoft.com/office/powerpoint/2010/main" val="3569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2</a:t>
            </a:fld>
            <a:endParaRPr lang="en-US" dirty="0"/>
          </a:p>
        </p:txBody>
      </p:sp>
    </p:spTree>
    <p:extLst>
      <p:ext uri="{BB962C8B-B14F-4D97-AF65-F5344CB8AC3E}">
        <p14:creationId xmlns:p14="http://schemas.microsoft.com/office/powerpoint/2010/main" val="9934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457200" y="7010399"/>
            <a:ext cx="2359152" cy="3011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dirty="0"/>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endParaRPr dirty="0"/>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bwMode="auto">
          <a:xfrm>
            <a:off x="3758184" y="7010399"/>
            <a:ext cx="2450592" cy="301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endParaRPr dirty="0"/>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7141465" y="7010397"/>
            <a:ext cx="2450592" cy="301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Picture Placeholder 11"/>
          <p:cNvSpPr>
            <a:spLocks noGrp="1"/>
          </p:cNvSpPr>
          <p:nvPr>
            <p:ph type="pic" sz="quarter" idx="12"/>
          </p:nvPr>
        </p:nvSpPr>
        <p:spPr>
          <a:xfrm>
            <a:off x="7141465" y="2084832"/>
            <a:ext cx="2450592" cy="4915994"/>
          </a:xfrm>
        </p:spPr>
        <p:txBody>
          <a:bodyPr tIns="1097280">
            <a:normAutofit/>
          </a:bodyPr>
          <a:lstStyle>
            <a:lvl1pPr marL="0" indent="0" algn="ctr">
              <a:buNone/>
              <a:defRPr sz="2000"/>
            </a:lvl1pPr>
          </a:lstStyle>
          <a:p>
            <a:endParaRPr dirty="0"/>
          </a:p>
        </p:txBody>
      </p:sp>
      <p:sp>
        <p:nvSpPr>
          <p:cNvPr id="20" name="Rectangle 19"/>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lumMod val="65000"/>
                    <a:lumOff val="3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br>
              <a:rPr/>
            </a:br>
            <a:r>
              <a:t>name</a:t>
            </a:r>
          </a:p>
        </p:txBody>
      </p:sp>
      <p:sp>
        <p:nvSpPr>
          <p:cNvPr id="23" name="Text Placeholder 21"/>
          <p:cNvSpPr>
            <a:spLocks noGrp="1"/>
          </p:cNvSpPr>
          <p:nvPr>
            <p:ph type="body" sz="quarter" idx="14" hasCustomPrompt="1"/>
          </p:nvPr>
        </p:nvSpPr>
        <p:spPr>
          <a:xfrm>
            <a:off x="3758184" y="5098071"/>
            <a:ext cx="2449512" cy="367640"/>
          </a:xfrm>
        </p:spPr>
        <p:txBody>
          <a:bodyPr anchor="ctr">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1346569"/>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business </a:t>
            </a:r>
            <a:r>
              <a:rPr lang="en-US" dirty="0"/>
              <a:t>contact information</a:t>
            </a:r>
            <a:endParaRPr dirty="0"/>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457200" y="6978869"/>
            <a:ext cx="2450592" cy="332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endParaRPr dirty="0"/>
          </a:p>
        </p:txBody>
      </p:sp>
      <p:sp>
        <p:nvSpPr>
          <p:cNvPr id="13" name="Rectangle 12"/>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a:xfrm>
            <a:off x="3849624" y="6978869"/>
            <a:ext cx="2450592" cy="332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7242048" y="6978869"/>
            <a:ext cx="2359152" cy="332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endParaRPr dirty="0"/>
          </a:p>
        </p:txBody>
      </p:sp>
      <p:sp>
        <p:nvSpPr>
          <p:cNvPr id="36" name="Text Placeholder 21"/>
          <p:cNvSpPr>
            <a:spLocks noGrp="1"/>
          </p:cNvSpPr>
          <p:nvPr>
            <p:ph type="body" sz="quarter" idx="24" hasCustomPrompt="1"/>
          </p:nvPr>
        </p:nvSpPr>
        <p:spPr>
          <a:xfrm>
            <a:off x="7235571" y="4484614"/>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705100"/>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791658"/>
            <a:ext cx="2359152" cy="37878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4/3/2024</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dirty="0"/>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field of pink flowers&#10;&#10;Description automatically generated">
            <a:extLst>
              <a:ext uri="{FF2B5EF4-FFF2-40B4-BE49-F238E27FC236}">
                <a16:creationId xmlns:a16="http://schemas.microsoft.com/office/drawing/2014/main" id="{1CABB7C8-18F6-E1E0-A681-8C99A9A17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277" y="1926842"/>
            <a:ext cx="3022647" cy="4085076"/>
          </a:xfrm>
          <a:prstGeom prst="rect">
            <a:avLst/>
          </a:prstGeom>
        </p:spPr>
      </p:pic>
      <p:sp>
        <p:nvSpPr>
          <p:cNvPr id="17" name="Text Placeholder 16"/>
          <p:cNvSpPr>
            <a:spLocks noGrp="1"/>
          </p:cNvSpPr>
          <p:nvPr>
            <p:ph type="body" sz="quarter" idx="15"/>
          </p:nvPr>
        </p:nvSpPr>
        <p:spPr>
          <a:xfrm>
            <a:off x="3538555" y="2028500"/>
            <a:ext cx="2914799" cy="2417378"/>
          </a:xfrm>
        </p:spPr>
        <p:txBody>
          <a:bodyPr/>
          <a:lstStyle/>
          <a:p>
            <a:r>
              <a:rPr lang="en-US" sz="1400" b="1" dirty="0">
                <a:solidFill>
                  <a:schemeClr val="tx2"/>
                </a:solidFill>
                <a:latin typeface="Aptos" panose="020B0004020202020204" pitchFamily="34" charset="0"/>
              </a:rPr>
              <a:t>1843A East 20</a:t>
            </a:r>
            <a:r>
              <a:rPr lang="en-US" sz="1400" b="1" baseline="30000" dirty="0">
                <a:solidFill>
                  <a:schemeClr val="tx2"/>
                </a:solidFill>
                <a:latin typeface="Aptos" panose="020B0004020202020204" pitchFamily="34" charset="0"/>
              </a:rPr>
              <a:t>th</a:t>
            </a:r>
            <a:r>
              <a:rPr lang="en-US" sz="1400" b="1" dirty="0">
                <a:solidFill>
                  <a:schemeClr val="tx2"/>
                </a:solidFill>
                <a:latin typeface="Aptos" panose="020B0004020202020204" pitchFamily="34" charset="0"/>
              </a:rPr>
              <a:t> CT PVT</a:t>
            </a:r>
          </a:p>
          <a:p>
            <a:r>
              <a:rPr lang="en-US" sz="1400" b="1" dirty="0">
                <a:solidFill>
                  <a:schemeClr val="tx2"/>
                </a:solidFill>
                <a:latin typeface="Aptos" panose="020B0004020202020204" pitchFamily="34" charset="0"/>
              </a:rPr>
              <a:t>Arkdale, WI 54613</a:t>
            </a:r>
          </a:p>
          <a:p>
            <a:r>
              <a:rPr lang="en-US" sz="1400" b="1" dirty="0">
                <a:solidFill>
                  <a:schemeClr val="tx2"/>
                </a:solidFill>
                <a:latin typeface="Aptos" panose="020B0004020202020204" pitchFamily="34" charset="0"/>
              </a:rPr>
              <a:t>(608) 548.2824</a:t>
            </a:r>
          </a:p>
          <a:p>
            <a:r>
              <a:rPr lang="en-US" sz="1400" b="1" dirty="0">
                <a:solidFill>
                  <a:schemeClr val="tx2"/>
                </a:solidFill>
                <a:latin typeface="Aptos" panose="020B0004020202020204" pitchFamily="34" charset="0"/>
                <a:cs typeface="Arial" panose="020B0604020202020204" pitchFamily="34" charset="0"/>
              </a:rPr>
              <a:t>scnbvrbo@outlook.com</a:t>
            </a:r>
          </a:p>
          <a:p>
            <a:endParaRPr lang="en-US" dirty="0"/>
          </a:p>
        </p:txBody>
      </p:sp>
      <p:sp>
        <p:nvSpPr>
          <p:cNvPr id="21" name="Text Placeholder 20"/>
          <p:cNvSpPr>
            <a:spLocks noGrp="1"/>
          </p:cNvSpPr>
          <p:nvPr>
            <p:ph type="body" sz="quarter" idx="19"/>
          </p:nvPr>
        </p:nvSpPr>
        <p:spPr>
          <a:xfrm>
            <a:off x="315309" y="4939855"/>
            <a:ext cx="2557622" cy="1681655"/>
          </a:xfrm>
        </p:spPr>
        <p:txBody>
          <a:bodyPr/>
          <a:lstStyle/>
          <a:p>
            <a:pPr algn="ctr"/>
            <a:r>
              <a:rPr lang="en-US" b="1" i="1" dirty="0">
                <a:solidFill>
                  <a:schemeClr val="tx2"/>
                </a:solidFill>
                <a:latin typeface="Aptos" panose="020B0004020202020204" pitchFamily="34" charset="0"/>
                <a:cs typeface="Arial" panose="020B0604020202020204" pitchFamily="34" charset="0"/>
              </a:rPr>
              <a:t>Thank you for visiting Sunset Condominiums at Northern Bay!  Our goal is to ensure you enjoy your stay in a family-friendly environment. If you have questions or need assistance, please contact the on-call SCNB Community Supervisor at 608.548.2824.</a:t>
            </a:r>
          </a:p>
        </p:txBody>
      </p:sp>
      <p:cxnSp>
        <p:nvCxnSpPr>
          <p:cNvPr id="10" name="Straight Connector 9"/>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31" name="Picture Placeholder 30" descr="A sunset over a lake&#10;&#10;Description automatically generated">
            <a:extLst>
              <a:ext uri="{FF2B5EF4-FFF2-40B4-BE49-F238E27FC236}">
                <a16:creationId xmlns:a16="http://schemas.microsoft.com/office/drawing/2014/main" id="{55714F45-C532-FE5F-A543-E16C3292CB03}"/>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30570" r="30570"/>
          <a:stretch>
            <a:fillRect/>
          </a:stretch>
        </p:blipFill>
        <p:spPr>
          <a:xfrm>
            <a:off x="6989383" y="2123090"/>
            <a:ext cx="2767210" cy="4586619"/>
          </a:xfrm>
        </p:spPr>
      </p:pic>
      <p:pic>
        <p:nvPicPr>
          <p:cNvPr id="43" name="Picture Placeholder 42">
            <a:extLst>
              <a:ext uri="{FF2B5EF4-FFF2-40B4-BE49-F238E27FC236}">
                <a16:creationId xmlns:a16="http://schemas.microsoft.com/office/drawing/2014/main" id="{89A7379B-AE86-612D-FE05-AC47E283231F}"/>
              </a:ext>
            </a:extLst>
          </p:cNvPr>
          <p:cNvPicPr>
            <a:picLocks noGrp="1" noChangeAspect="1"/>
          </p:cNvPicPr>
          <p:nvPr>
            <p:ph type="pic" sz="quarter" idx="10"/>
          </p:nvPr>
        </p:nvPicPr>
        <p:blipFill>
          <a:blip r:embed="rId5"/>
          <a:srcRect l="17214" r="17214"/>
          <a:stretch>
            <a:fillRect/>
          </a:stretch>
        </p:blipFill>
        <p:spPr>
          <a:xfrm>
            <a:off x="301807" y="698425"/>
            <a:ext cx="2736732" cy="3957657"/>
          </a:xfrm>
          <a:prstGeom prst="rect">
            <a:avLst/>
          </a:prstGeom>
        </p:spPr>
      </p:pic>
      <p:pic>
        <p:nvPicPr>
          <p:cNvPr id="2" name="Picture 1" descr="A sunset over a lake&#10;&#10;Description automatically generated">
            <a:extLst>
              <a:ext uri="{FF2B5EF4-FFF2-40B4-BE49-F238E27FC236}">
                <a16:creationId xmlns:a16="http://schemas.microsoft.com/office/drawing/2014/main" id="{A9796299-1238-92E4-C096-026912F0F0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580" y="694363"/>
            <a:ext cx="2099456" cy="1181650"/>
          </a:xfrm>
          <a:prstGeom prst="rect">
            <a:avLst/>
          </a:prstGeom>
        </p:spPr>
      </p:pic>
      <p:pic>
        <p:nvPicPr>
          <p:cNvPr id="20" name="Picture 19">
            <a:extLst>
              <a:ext uri="{FF2B5EF4-FFF2-40B4-BE49-F238E27FC236}">
                <a16:creationId xmlns:a16="http://schemas.microsoft.com/office/drawing/2014/main" id="{D96C4901-BA70-3EE7-BBFC-10BCB8A0AFE1}"/>
              </a:ext>
            </a:extLst>
          </p:cNvPr>
          <p:cNvPicPr>
            <a:picLocks noChangeAspect="1"/>
          </p:cNvPicPr>
          <p:nvPr/>
        </p:nvPicPr>
        <p:blipFill>
          <a:blip r:embed="rId7"/>
          <a:stretch>
            <a:fillRect/>
          </a:stretch>
        </p:blipFill>
        <p:spPr>
          <a:xfrm>
            <a:off x="4423140" y="6159264"/>
            <a:ext cx="1145627" cy="758847"/>
          </a:xfrm>
          <a:prstGeom prst="rect">
            <a:avLst/>
          </a:prstGeom>
        </p:spPr>
      </p:pic>
      <p:sp>
        <p:nvSpPr>
          <p:cNvPr id="3" name="Text Placeholder 14">
            <a:extLst>
              <a:ext uri="{FF2B5EF4-FFF2-40B4-BE49-F238E27FC236}">
                <a16:creationId xmlns:a16="http://schemas.microsoft.com/office/drawing/2014/main" id="{F49D0683-387B-00BE-2ADC-D37A4324A665}"/>
              </a:ext>
            </a:extLst>
          </p:cNvPr>
          <p:cNvSpPr>
            <a:spLocks noGrp="1"/>
          </p:cNvSpPr>
          <p:nvPr>
            <p:ph type="body" sz="quarter" idx="13"/>
          </p:nvPr>
        </p:nvSpPr>
        <p:spPr>
          <a:xfrm>
            <a:off x="7014963" y="677404"/>
            <a:ext cx="2644036" cy="1249438"/>
          </a:xfrm>
        </p:spPr>
        <p:txBody>
          <a:bodyPr/>
          <a:lstStyle/>
          <a:p>
            <a:r>
              <a:rPr lang="en-US" sz="2400" b="1" i="1" dirty="0">
                <a:solidFill>
                  <a:schemeClr val="tx2"/>
                </a:solidFill>
                <a:latin typeface="Arial Black" panose="020B0A04020102020204" pitchFamily="34" charset="0"/>
              </a:rPr>
              <a:t>Sunset Condominiums</a:t>
            </a:r>
          </a:p>
          <a:p>
            <a:r>
              <a:rPr lang="en-US" sz="2400" b="1" i="1" dirty="0">
                <a:solidFill>
                  <a:schemeClr val="tx2"/>
                </a:solidFill>
                <a:latin typeface="Arial Black" panose="020B0A04020102020204" pitchFamily="34" charset="0"/>
              </a:rPr>
              <a:t>at </a:t>
            </a:r>
          </a:p>
          <a:p>
            <a:r>
              <a:rPr lang="en-US" sz="2400" b="1" i="1" dirty="0">
                <a:solidFill>
                  <a:schemeClr val="tx2"/>
                </a:solidFill>
                <a:latin typeface="Arial Black" panose="020B0A04020102020204" pitchFamily="34" charset="0"/>
              </a:rPr>
              <a:t>Northern Bay</a:t>
            </a:r>
          </a:p>
        </p:txBody>
      </p:sp>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80400" y="93923"/>
            <a:ext cx="3547533" cy="348194"/>
          </a:xfrm>
        </p:spPr>
        <p:txBody>
          <a:bodyPr/>
          <a:lstStyle/>
          <a:p>
            <a:pPr algn="ctr"/>
            <a:r>
              <a:rPr lang="en-US" sz="1800" b="1" dirty="0">
                <a:solidFill>
                  <a:schemeClr val="tx2"/>
                </a:solidFill>
                <a:latin typeface="Aptos" panose="020B0004020202020204" pitchFamily="34" charset="0"/>
                <a:cs typeface="Arial" panose="020B0604020202020204" pitchFamily="34" charset="0"/>
              </a:rPr>
              <a:t>Rules and Regulations</a:t>
            </a:r>
          </a:p>
        </p:txBody>
      </p:sp>
      <p:sp>
        <p:nvSpPr>
          <p:cNvPr id="28" name="Text Placeholder 27"/>
          <p:cNvSpPr>
            <a:spLocks noGrp="1"/>
          </p:cNvSpPr>
          <p:nvPr>
            <p:ph type="body" sz="quarter" idx="21"/>
          </p:nvPr>
        </p:nvSpPr>
        <p:spPr>
          <a:xfrm>
            <a:off x="3657297" y="2265249"/>
            <a:ext cx="2928509" cy="4257851"/>
          </a:xfrm>
        </p:spPr>
        <p:txBody>
          <a:bodyPr/>
          <a:lstStyle/>
          <a:p>
            <a:r>
              <a:rPr lang="en-US" sz="1200" b="1" u="sng" dirty="0">
                <a:solidFill>
                  <a:schemeClr val="tx2"/>
                </a:solidFill>
                <a:latin typeface="Aptos" panose="020B0004020202020204" pitchFamily="34" charset="0"/>
                <a:cs typeface="Arial" panose="020B0604020202020204" pitchFamily="34" charset="0"/>
              </a:rPr>
              <a:t>Pool Hours-</a:t>
            </a:r>
            <a:r>
              <a:rPr lang="en-US" sz="1200" b="1" dirty="0">
                <a:solidFill>
                  <a:schemeClr val="tx2"/>
                </a:solidFill>
                <a:latin typeface="Aptos" panose="020B0004020202020204" pitchFamily="34" charset="0"/>
                <a:cs typeface="Arial" panose="020B0604020202020204" pitchFamily="34" charset="0"/>
              </a:rPr>
              <a:t>Seasonally 9:30am-9:30pm </a:t>
            </a:r>
          </a:p>
          <a:p>
            <a:pPr>
              <a:lnSpc>
                <a:spcPct val="100000"/>
              </a:lnSpc>
            </a:pPr>
            <a:r>
              <a:rPr lang="en-US" sz="1200" b="1" u="sng" dirty="0">
                <a:solidFill>
                  <a:schemeClr val="tx2"/>
                </a:solidFill>
                <a:latin typeface="Aptos" panose="020B0004020202020204" pitchFamily="34" charset="0"/>
                <a:cs typeface="Arial" panose="020B0604020202020204" pitchFamily="34" charset="0"/>
              </a:rPr>
              <a:t>Fitness Center</a:t>
            </a:r>
            <a:r>
              <a:rPr lang="en-US" sz="1200" b="1" dirty="0">
                <a:solidFill>
                  <a:schemeClr val="tx2"/>
                </a:solidFill>
                <a:latin typeface="Aptos" panose="020B0004020202020204" pitchFamily="34" charset="0"/>
                <a:cs typeface="Arial" panose="020B0604020202020204" pitchFamily="34" charset="0"/>
              </a:rPr>
              <a:t>- 5am-10pm</a:t>
            </a:r>
          </a:p>
          <a:p>
            <a:pPr>
              <a:lnSpc>
                <a:spcPct val="100000"/>
              </a:lnSpc>
            </a:pPr>
            <a:r>
              <a:rPr lang="en-US" sz="1200" b="1" u="sng" dirty="0">
                <a:solidFill>
                  <a:schemeClr val="tx2"/>
                </a:solidFill>
                <a:latin typeface="Aptos" panose="020B0004020202020204" pitchFamily="34" charset="0"/>
                <a:cs typeface="Arial" panose="020B0604020202020204" pitchFamily="34" charset="0"/>
              </a:rPr>
              <a:t>Volleyball-</a:t>
            </a:r>
            <a:r>
              <a:rPr lang="en-US" sz="1200" b="1" dirty="0">
                <a:solidFill>
                  <a:schemeClr val="tx2"/>
                </a:solidFill>
                <a:latin typeface="Aptos" panose="020B0004020202020204" pitchFamily="34" charset="0"/>
                <a:cs typeface="Arial" panose="020B0604020202020204" pitchFamily="34" charset="0"/>
              </a:rPr>
              <a:t>open seasonally</a:t>
            </a:r>
          </a:p>
          <a:p>
            <a:pPr>
              <a:lnSpc>
                <a:spcPct val="100000"/>
              </a:lnSpc>
            </a:pPr>
            <a:r>
              <a:rPr lang="en-US" sz="1200" b="1" u="sng" dirty="0">
                <a:solidFill>
                  <a:schemeClr val="tx2"/>
                </a:solidFill>
                <a:latin typeface="Aptos" panose="020B0004020202020204" pitchFamily="34" charset="0"/>
                <a:cs typeface="Arial" panose="020B0604020202020204" pitchFamily="34" charset="0"/>
              </a:rPr>
              <a:t>Tennis/Pickleball Courts</a:t>
            </a:r>
            <a:r>
              <a:rPr lang="en-US" sz="1200" b="1" dirty="0">
                <a:solidFill>
                  <a:schemeClr val="tx2"/>
                </a:solidFill>
                <a:latin typeface="Aptos" panose="020B0004020202020204" pitchFamily="34" charset="0"/>
                <a:cs typeface="Arial" panose="020B0604020202020204" pitchFamily="34" charset="0"/>
              </a:rPr>
              <a:t>-open seasonally</a:t>
            </a:r>
          </a:p>
          <a:p>
            <a:pPr>
              <a:lnSpc>
                <a:spcPct val="100000"/>
              </a:lnSpc>
            </a:pPr>
            <a:r>
              <a:rPr lang="en-US" sz="1200" b="1" dirty="0">
                <a:solidFill>
                  <a:schemeClr val="tx2"/>
                </a:solidFill>
                <a:latin typeface="Aptos" panose="020B0004020202020204" pitchFamily="34" charset="0"/>
                <a:cs typeface="Arial" panose="020B0604020202020204" pitchFamily="34" charset="0"/>
              </a:rPr>
              <a:t>Utilize the QR code on the back page to visit the SCNB website-Guest/Renters page for more information about overflow vehicle &amp; trailer parking, golf cart/ATV rules and regulations, as well as property-adjacent things to do during your stay!</a:t>
            </a:r>
          </a:p>
          <a:p>
            <a:endParaRPr lang="en-US" sz="1400" b="1" dirty="0">
              <a:solidFill>
                <a:schemeClr val="tx2"/>
              </a:solidFill>
              <a:latin typeface="Arial Black" panose="020B0A04020102020204" pitchFamily="34" charset="0"/>
            </a:endParaRPr>
          </a:p>
        </p:txBody>
      </p:sp>
      <p:sp>
        <p:nvSpPr>
          <p:cNvPr id="65" name="Text Placeholder 64"/>
          <p:cNvSpPr>
            <a:spLocks noGrp="1"/>
          </p:cNvSpPr>
          <p:nvPr>
            <p:ph type="body" sz="quarter" idx="24"/>
          </p:nvPr>
        </p:nvSpPr>
        <p:spPr>
          <a:xfrm>
            <a:off x="7179806" y="4893082"/>
            <a:ext cx="2359152" cy="309926"/>
          </a:xfrm>
        </p:spPr>
        <p:txBody>
          <a:bodyPr/>
          <a:lstStyle/>
          <a:p>
            <a:pPr algn="ctr"/>
            <a:r>
              <a:rPr lang="en-US" sz="1800" b="1" u="sng" dirty="0">
                <a:solidFill>
                  <a:schemeClr val="tx2"/>
                </a:solidFill>
                <a:latin typeface="Aptos" panose="020B0004020202020204" pitchFamily="34" charset="0"/>
                <a:cs typeface="Arial" panose="020B0604020202020204" pitchFamily="34" charset="0"/>
              </a:rPr>
              <a:t>Pool/Beach</a:t>
            </a:r>
          </a:p>
        </p:txBody>
      </p:sp>
      <p:sp>
        <p:nvSpPr>
          <p:cNvPr id="66" name="Text Placeholder 65"/>
          <p:cNvSpPr>
            <a:spLocks noGrp="1"/>
          </p:cNvSpPr>
          <p:nvPr>
            <p:ph type="body" sz="quarter" idx="26"/>
          </p:nvPr>
        </p:nvSpPr>
        <p:spPr>
          <a:xfrm>
            <a:off x="7143898" y="100267"/>
            <a:ext cx="2359152" cy="374904"/>
          </a:xfrm>
        </p:spPr>
        <p:txBody>
          <a:bodyPr/>
          <a:lstStyle/>
          <a:p>
            <a:pPr algn="ctr"/>
            <a:r>
              <a:rPr lang="en-US" sz="1800" b="1" dirty="0">
                <a:solidFill>
                  <a:schemeClr val="tx2"/>
                </a:solidFill>
                <a:latin typeface="Aptos" panose="020B0004020202020204" pitchFamily="34" charset="0"/>
                <a:cs typeface="Arial" panose="020B0604020202020204" pitchFamily="34" charset="0"/>
              </a:rPr>
              <a:t>Vehicles/Traffic</a:t>
            </a:r>
          </a:p>
        </p:txBody>
      </p:sp>
      <p:sp>
        <p:nvSpPr>
          <p:cNvPr id="42" name="Text Placeholder 41"/>
          <p:cNvSpPr>
            <a:spLocks noGrp="1"/>
          </p:cNvSpPr>
          <p:nvPr>
            <p:ph type="body" sz="quarter" idx="31"/>
          </p:nvPr>
        </p:nvSpPr>
        <p:spPr>
          <a:xfrm>
            <a:off x="205806" y="5280522"/>
            <a:ext cx="3252164" cy="1845732"/>
          </a:xfrm>
        </p:spPr>
        <p:txBody>
          <a:bodyPr/>
          <a:lstStyle/>
          <a:p>
            <a:pPr marL="0" indent="0">
              <a:buNone/>
            </a:pPr>
            <a:r>
              <a:rPr lang="en-US" sz="1400" b="1" dirty="0">
                <a:solidFill>
                  <a:schemeClr val="tx2"/>
                </a:solidFill>
                <a:latin typeface="Aptos" panose="020B0004020202020204" pitchFamily="34" charset="0"/>
                <a:cs typeface="Arial" panose="020B0604020202020204" pitchFamily="34" charset="0"/>
              </a:rPr>
              <a:t>                              </a:t>
            </a:r>
            <a:r>
              <a:rPr lang="en-US" sz="1400" b="1" u="sng" dirty="0">
                <a:solidFill>
                  <a:schemeClr val="tx2"/>
                </a:solidFill>
                <a:highlight>
                  <a:srgbClr val="FFFF00"/>
                </a:highlight>
                <a:latin typeface="Aptos" panose="020B0004020202020204" pitchFamily="34" charset="0"/>
                <a:cs typeface="Arial" panose="020B0604020202020204" pitchFamily="34" charset="0"/>
              </a:rPr>
              <a:t>PETS</a:t>
            </a:r>
          </a:p>
          <a:p>
            <a:pPr marL="0" indent="0">
              <a:buNone/>
            </a:pPr>
            <a:r>
              <a:rPr lang="en-US" sz="1200" b="1" dirty="0">
                <a:solidFill>
                  <a:schemeClr val="tx2"/>
                </a:solidFill>
                <a:latin typeface="Aptos" panose="020B0004020202020204" pitchFamily="34" charset="0"/>
                <a:cs typeface="Arial" panose="020B0604020202020204" pitchFamily="34" charset="0"/>
              </a:rPr>
              <a:t>All pets </a:t>
            </a:r>
            <a:r>
              <a:rPr lang="en-US" sz="1200" b="1" u="sng" dirty="0">
                <a:solidFill>
                  <a:schemeClr val="tx2"/>
                </a:solidFill>
                <a:latin typeface="Aptos" panose="020B0004020202020204" pitchFamily="34" charset="0"/>
                <a:cs typeface="Arial" panose="020B0604020202020204" pitchFamily="34" charset="0"/>
              </a:rPr>
              <a:t>MUST </a:t>
            </a:r>
            <a:r>
              <a:rPr lang="en-US" sz="1200" b="1" dirty="0">
                <a:solidFill>
                  <a:schemeClr val="tx2"/>
                </a:solidFill>
                <a:latin typeface="Aptos" panose="020B0004020202020204" pitchFamily="34" charset="0"/>
                <a:cs typeface="Arial" panose="020B0604020202020204" pitchFamily="34" charset="0"/>
              </a:rPr>
              <a:t>be on a leash</a:t>
            </a:r>
          </a:p>
          <a:p>
            <a:pPr marL="0" indent="0">
              <a:buNone/>
            </a:pPr>
            <a:r>
              <a:rPr lang="en-US" sz="1200" b="1" dirty="0">
                <a:solidFill>
                  <a:schemeClr val="tx2"/>
                </a:solidFill>
                <a:latin typeface="Aptos" panose="020B0004020202020204" pitchFamily="34" charset="0"/>
                <a:cs typeface="Arial" panose="020B0604020202020204" pitchFamily="34" charset="0"/>
              </a:rPr>
              <a:t>Please pick up after your pet</a:t>
            </a:r>
          </a:p>
          <a:p>
            <a:pPr marL="0" indent="0">
              <a:buNone/>
            </a:pPr>
            <a:r>
              <a:rPr lang="en-US" sz="1200" b="1" dirty="0">
                <a:solidFill>
                  <a:schemeClr val="tx2"/>
                </a:solidFill>
                <a:latin typeface="Aptos" panose="020B0004020202020204" pitchFamily="34" charset="0"/>
                <a:cs typeface="Arial" panose="020B0604020202020204" pitchFamily="34" charset="0"/>
              </a:rPr>
              <a:t>Pets shall not be permitted to cause a nuisance or unreasonable disturbance</a:t>
            </a:r>
          </a:p>
          <a:p>
            <a:pPr marL="0" indent="0">
              <a:buNone/>
            </a:pPr>
            <a:r>
              <a:rPr lang="en-US" sz="1200" b="1" dirty="0">
                <a:solidFill>
                  <a:schemeClr val="tx2"/>
                </a:solidFill>
                <a:latin typeface="Aptos" panose="020B0004020202020204" pitchFamily="34" charset="0"/>
                <a:cs typeface="Arial" panose="020B0604020202020204" pitchFamily="34" charset="0"/>
              </a:rPr>
              <a:t>No Pets permitted in the pool-area, on the beach, or in the harbor-area</a:t>
            </a:r>
          </a:p>
          <a:p>
            <a:endParaRPr lang="en-US" sz="1200" b="1" dirty="0">
              <a:solidFill>
                <a:schemeClr val="tx2"/>
              </a:solidFill>
              <a:latin typeface="Aptos" panose="020B0004020202020204" pitchFamily="34" charset="0"/>
              <a:cs typeface="Arial" panose="020B0604020202020204" pitchFamily="34" charset="0"/>
            </a:endParaRPr>
          </a:p>
          <a:p>
            <a:endParaRPr lang="en-US" sz="1400" dirty="0"/>
          </a:p>
        </p:txBody>
      </p:sp>
      <p:sp>
        <p:nvSpPr>
          <p:cNvPr id="92" name="Text Placeholder 91"/>
          <p:cNvSpPr>
            <a:spLocks noGrp="1"/>
          </p:cNvSpPr>
          <p:nvPr>
            <p:ph type="body" sz="quarter" idx="33"/>
          </p:nvPr>
        </p:nvSpPr>
        <p:spPr>
          <a:xfrm>
            <a:off x="146649" y="729966"/>
            <a:ext cx="3105018" cy="4630308"/>
          </a:xfrm>
        </p:spPr>
        <p:txBody>
          <a:bodyPr/>
          <a:lstStyle/>
          <a:p>
            <a:pPr marL="0" indent="0">
              <a:buNone/>
            </a:pPr>
            <a:r>
              <a:rPr lang="en-US" sz="1200" b="1" dirty="0">
                <a:solidFill>
                  <a:schemeClr val="tx2"/>
                </a:solidFill>
                <a:latin typeface="Aptos" panose="020B0004020202020204" pitchFamily="34" charset="0"/>
                <a:cs typeface="Arial" panose="020B0604020202020204" pitchFamily="34" charset="0"/>
              </a:rPr>
              <a:t>Sunset Condos Declaration of Condominiums, Article VIII, Section 8.07 Lease of Units: requires all guests, renters, &amp; tenants to abide by Sunset Condominiums Declaration of Condominiums, Bylaws, &amp; Rules and Regulations, which can be found on the Sunset Condos website @ https://sscanb.com</a:t>
            </a:r>
          </a:p>
          <a:p>
            <a:pPr marL="0" indent="0" algn="ctr">
              <a:buNone/>
            </a:pPr>
            <a:r>
              <a:rPr lang="en-US" sz="1200" b="1" u="sng" dirty="0">
                <a:solidFill>
                  <a:schemeClr val="tx2"/>
                </a:solidFill>
                <a:highlight>
                  <a:srgbClr val="FFFF00"/>
                </a:highlight>
                <a:latin typeface="Aptos" panose="020B0004020202020204" pitchFamily="34" charset="0"/>
                <a:cs typeface="Arial" panose="020B0604020202020204" pitchFamily="34" charset="0"/>
              </a:rPr>
              <a:t>NO FIREWORKS</a:t>
            </a:r>
          </a:p>
          <a:p>
            <a:pPr marL="0" indent="0">
              <a:buNone/>
            </a:pPr>
            <a:r>
              <a:rPr lang="en-US" sz="1200" b="1" u="sng" dirty="0">
                <a:solidFill>
                  <a:schemeClr val="tx2"/>
                </a:solidFill>
                <a:latin typeface="Aptos" panose="020B0004020202020204" pitchFamily="34" charset="0"/>
                <a:cs typeface="Arial" panose="020B0604020202020204" pitchFamily="34" charset="0"/>
              </a:rPr>
              <a:t>ALL FIREWORKS </a:t>
            </a:r>
            <a:r>
              <a:rPr lang="en-US" sz="1200" b="1" dirty="0">
                <a:solidFill>
                  <a:schemeClr val="tx2"/>
                </a:solidFill>
                <a:latin typeface="Aptos" panose="020B0004020202020204" pitchFamily="34" charset="0"/>
                <a:cs typeface="Arial" panose="020B0604020202020204" pitchFamily="34" charset="0"/>
              </a:rPr>
              <a:t>are prohibited. Violators will receive a </a:t>
            </a:r>
            <a:r>
              <a:rPr lang="en-US" sz="1200" b="1" dirty="0">
                <a:solidFill>
                  <a:schemeClr val="tx2"/>
                </a:solidFill>
                <a:highlight>
                  <a:srgbClr val="FFFF00"/>
                </a:highlight>
                <a:latin typeface="Aptos" panose="020B0004020202020204" pitchFamily="34" charset="0"/>
                <a:cs typeface="Arial" panose="020B0604020202020204" pitchFamily="34" charset="0"/>
              </a:rPr>
              <a:t>$250.00</a:t>
            </a:r>
            <a:r>
              <a:rPr lang="en-US" sz="1200" b="1" dirty="0">
                <a:solidFill>
                  <a:schemeClr val="tx2"/>
                </a:solidFill>
                <a:latin typeface="Aptos" panose="020B0004020202020204" pitchFamily="34" charset="0"/>
                <a:cs typeface="Arial" panose="020B0604020202020204" pitchFamily="34" charset="0"/>
              </a:rPr>
              <a:t> fine &amp; the Adams Co. Sheriffs Dept. will be contacted. Sunset Condo reserves the right to evict Renters</a:t>
            </a:r>
          </a:p>
          <a:p>
            <a:pPr marL="0" indent="0">
              <a:buNone/>
            </a:pPr>
            <a:r>
              <a:rPr lang="en-US" sz="1200" b="1" dirty="0">
                <a:solidFill>
                  <a:schemeClr val="tx2"/>
                </a:solidFill>
                <a:latin typeface="Aptos" panose="020B0004020202020204" pitchFamily="34" charset="0"/>
                <a:cs typeface="Arial" panose="020B0604020202020204" pitchFamily="34" charset="0"/>
              </a:rPr>
              <a:t>Grills-</a:t>
            </a:r>
            <a:r>
              <a:rPr lang="en-US" sz="1200" b="1" dirty="0">
                <a:solidFill>
                  <a:schemeClr val="tx2"/>
                </a:solidFill>
                <a:highlight>
                  <a:srgbClr val="FFFF00"/>
                </a:highlight>
                <a:latin typeface="Aptos" panose="020B0004020202020204" pitchFamily="34" charset="0"/>
                <a:cs typeface="Arial" panose="020B0604020202020204" pitchFamily="34" charset="0"/>
              </a:rPr>
              <a:t>must be 10’ away </a:t>
            </a:r>
            <a:r>
              <a:rPr lang="en-US" sz="1200" b="1" dirty="0">
                <a:solidFill>
                  <a:schemeClr val="tx2"/>
                </a:solidFill>
                <a:latin typeface="Aptos" panose="020B0004020202020204" pitchFamily="34" charset="0"/>
                <a:cs typeface="Arial" panose="020B0604020202020204" pitchFamily="34" charset="0"/>
              </a:rPr>
              <a:t>from any structure. Gas/Charcoal grills may be used on black top (10’ away from any structure) No grills allowed on patios/ 2</a:t>
            </a:r>
            <a:r>
              <a:rPr lang="en-US" sz="1200" b="1" baseline="30000" dirty="0">
                <a:solidFill>
                  <a:schemeClr val="tx2"/>
                </a:solidFill>
                <a:latin typeface="Aptos" panose="020B0004020202020204" pitchFamily="34" charset="0"/>
                <a:cs typeface="Arial" panose="020B0604020202020204" pitchFamily="34" charset="0"/>
              </a:rPr>
              <a:t>nd</a:t>
            </a:r>
            <a:r>
              <a:rPr lang="en-US" sz="1200" b="1" dirty="0">
                <a:solidFill>
                  <a:schemeClr val="tx2"/>
                </a:solidFill>
                <a:latin typeface="Aptos" panose="020B0004020202020204" pitchFamily="34" charset="0"/>
                <a:cs typeface="Arial" panose="020B0604020202020204" pitchFamily="34" charset="0"/>
              </a:rPr>
              <a:t>/3</a:t>
            </a:r>
            <a:r>
              <a:rPr lang="en-US" sz="1200" b="1" baseline="30000" dirty="0">
                <a:solidFill>
                  <a:schemeClr val="tx2"/>
                </a:solidFill>
                <a:latin typeface="Aptos" panose="020B0004020202020204" pitchFamily="34" charset="0"/>
                <a:cs typeface="Arial" panose="020B0604020202020204" pitchFamily="34" charset="0"/>
              </a:rPr>
              <a:t>rd</a:t>
            </a:r>
            <a:r>
              <a:rPr lang="en-US" sz="1200" b="1" dirty="0">
                <a:solidFill>
                  <a:schemeClr val="tx2"/>
                </a:solidFill>
                <a:latin typeface="Aptos" panose="020B0004020202020204" pitchFamily="34" charset="0"/>
                <a:cs typeface="Arial" panose="020B0604020202020204" pitchFamily="34" charset="0"/>
              </a:rPr>
              <a:t> floor decks. Grill violations will result in a $250.00 fine </a:t>
            </a:r>
          </a:p>
          <a:p>
            <a:pPr marL="0" indent="0">
              <a:buNone/>
            </a:pPr>
            <a:r>
              <a:rPr lang="en-US" sz="1200" b="1" dirty="0">
                <a:solidFill>
                  <a:schemeClr val="tx2"/>
                </a:solidFill>
                <a:latin typeface="Aptos" panose="020B0004020202020204" pitchFamily="34" charset="0"/>
                <a:cs typeface="Arial" panose="020B0604020202020204" pitchFamily="34" charset="0"/>
              </a:rPr>
              <a:t>Noise Restrictions/Quiet Hour is 11PM. Inappropriate or Disruptive behavior will not be tolerated</a:t>
            </a:r>
          </a:p>
          <a:p>
            <a:pPr marL="0" indent="0">
              <a:buNone/>
            </a:pPr>
            <a:r>
              <a:rPr lang="en-US" sz="1100" dirty="0">
                <a:solidFill>
                  <a:schemeClr val="tx2"/>
                </a:solidFill>
                <a:latin typeface="Aptos Black" panose="020F0502020204030204" pitchFamily="34" charset="0"/>
                <a:cs typeface="Arial" panose="020B0604020202020204" pitchFamily="34" charset="0"/>
              </a:rPr>
              <a:t>         </a:t>
            </a:r>
            <a:endParaRPr lang="en-US" sz="1600" dirty="0">
              <a:solidFill>
                <a:schemeClr val="tx2"/>
              </a:solidFill>
              <a:latin typeface="Aptos Black" panose="020F0502020204030204" pitchFamily="34" charset="0"/>
              <a:cs typeface="Arial" panose="020B0604020202020204" pitchFamily="34" charset="0"/>
            </a:endParaRPr>
          </a:p>
        </p:txBody>
      </p:sp>
      <p:sp>
        <p:nvSpPr>
          <p:cNvPr id="93" name="Text Placeholder 92"/>
          <p:cNvSpPr>
            <a:spLocks noGrp="1"/>
          </p:cNvSpPr>
          <p:nvPr>
            <p:ph type="body" sz="quarter" idx="34"/>
          </p:nvPr>
        </p:nvSpPr>
        <p:spPr>
          <a:xfrm>
            <a:off x="6910886" y="637995"/>
            <a:ext cx="2792730" cy="2181405"/>
          </a:xfrm>
        </p:spPr>
        <p:txBody>
          <a:bodyPr/>
          <a:lstStyle/>
          <a:p>
            <a:pPr marL="0" indent="0">
              <a:buNone/>
            </a:pPr>
            <a:r>
              <a:rPr lang="en-US" sz="1200" b="1" dirty="0">
                <a:solidFill>
                  <a:schemeClr val="tx2"/>
                </a:solidFill>
                <a:latin typeface="Aptos" panose="020B0004020202020204" pitchFamily="34" charset="0"/>
                <a:cs typeface="Arial" panose="020B0604020202020204" pitchFamily="34" charset="0"/>
              </a:rPr>
              <a:t>10 MPH Speed Limit</a:t>
            </a:r>
          </a:p>
          <a:p>
            <a:pPr marL="0" indent="0">
              <a:buNone/>
            </a:pPr>
            <a:r>
              <a:rPr lang="en-US" sz="1200" b="1" dirty="0">
                <a:solidFill>
                  <a:schemeClr val="tx2"/>
                </a:solidFill>
                <a:latin typeface="Aptos" panose="020B0004020202020204" pitchFamily="34" charset="0"/>
                <a:cs typeface="Arial" panose="020B0604020202020204" pitchFamily="34" charset="0"/>
              </a:rPr>
              <a:t>Follow one-way traffic flow</a:t>
            </a:r>
          </a:p>
          <a:p>
            <a:pPr marL="0" indent="0">
              <a:buNone/>
            </a:pPr>
            <a:r>
              <a:rPr lang="en-US" sz="1200" b="1" dirty="0">
                <a:solidFill>
                  <a:schemeClr val="tx2"/>
                </a:solidFill>
                <a:latin typeface="Aptos" panose="020B0004020202020204" pitchFamily="34" charset="0"/>
                <a:cs typeface="Arial" panose="020B0604020202020204" pitchFamily="34" charset="0"/>
              </a:rPr>
              <a:t>Only Park in designated areas</a:t>
            </a:r>
          </a:p>
          <a:p>
            <a:pPr marL="0" indent="0">
              <a:buNone/>
            </a:pPr>
            <a:r>
              <a:rPr lang="en-US" sz="1200" b="1" dirty="0">
                <a:solidFill>
                  <a:schemeClr val="tx2"/>
                </a:solidFill>
                <a:latin typeface="Aptos" panose="020B0004020202020204" pitchFamily="34" charset="0"/>
                <a:cs typeface="Arial" panose="020B0604020202020204" pitchFamily="34" charset="0"/>
              </a:rPr>
              <a:t>DO NOT PARK in front of another Owner’s Garage Unit</a:t>
            </a:r>
          </a:p>
          <a:p>
            <a:pPr marL="0" indent="0">
              <a:buNone/>
            </a:pPr>
            <a:r>
              <a:rPr lang="en-US" sz="1200" b="1" dirty="0">
                <a:solidFill>
                  <a:schemeClr val="tx2"/>
                </a:solidFill>
                <a:latin typeface="Aptos" panose="020B0004020202020204" pitchFamily="34" charset="0"/>
                <a:cs typeface="Arial" panose="020B0604020202020204" pitchFamily="34" charset="0"/>
              </a:rPr>
              <a:t>Improperly parked vehicles will be towed at Owner’s expense</a:t>
            </a:r>
          </a:p>
          <a:p>
            <a:pPr marL="0" indent="0">
              <a:buNone/>
            </a:pPr>
            <a:r>
              <a:rPr lang="en-US" sz="1200" b="1" dirty="0">
                <a:solidFill>
                  <a:schemeClr val="tx2"/>
                </a:solidFill>
                <a:latin typeface="Aptos" panose="020B0004020202020204" pitchFamily="34" charset="0"/>
                <a:cs typeface="Arial" panose="020B0604020202020204" pitchFamily="34" charset="0"/>
              </a:rPr>
              <a:t>Golf Carts/ATV/UTV’s-must have drivers license &amp; ATV/UTV safety permit</a:t>
            </a:r>
          </a:p>
        </p:txBody>
      </p:sp>
      <p:sp>
        <p:nvSpPr>
          <p:cNvPr id="94" name="Text Placeholder 93"/>
          <p:cNvSpPr>
            <a:spLocks noGrp="1"/>
          </p:cNvSpPr>
          <p:nvPr>
            <p:ph type="body" sz="quarter" idx="35"/>
          </p:nvPr>
        </p:nvSpPr>
        <p:spPr>
          <a:xfrm>
            <a:off x="7021140" y="5138353"/>
            <a:ext cx="2682476" cy="1905104"/>
          </a:xfrm>
        </p:spPr>
        <p:txBody>
          <a:bodyPr/>
          <a:lstStyle/>
          <a:p>
            <a:pPr marL="0" indent="0">
              <a:buNone/>
            </a:pPr>
            <a:r>
              <a:rPr lang="en-US" dirty="0">
                <a:latin typeface="Aptos" panose="020B0004020202020204" pitchFamily="34" charset="0"/>
              </a:rPr>
              <a:t> </a:t>
            </a:r>
            <a:r>
              <a:rPr lang="en-US" sz="1200" b="1" dirty="0">
                <a:solidFill>
                  <a:schemeClr val="tx2"/>
                </a:solidFill>
                <a:latin typeface="Aptos" panose="020B0004020202020204" pitchFamily="34" charset="0"/>
                <a:cs typeface="Arial" panose="020B0604020202020204" pitchFamily="34" charset="0"/>
              </a:rPr>
              <a:t>Wristbands MUST be worn in pool area</a:t>
            </a:r>
          </a:p>
          <a:p>
            <a:pPr marL="0" indent="0">
              <a:buNone/>
            </a:pPr>
            <a:r>
              <a:rPr lang="en-US" sz="1200" b="1" dirty="0">
                <a:solidFill>
                  <a:schemeClr val="tx2"/>
                </a:solidFill>
                <a:latin typeface="Aptos" panose="020B0004020202020204" pitchFamily="34" charset="0"/>
                <a:cs typeface="Arial" panose="020B0604020202020204" pitchFamily="34" charset="0"/>
              </a:rPr>
              <a:t>No GLASS bottles/containers permitted on pool deck</a:t>
            </a:r>
          </a:p>
          <a:p>
            <a:pPr marL="0" indent="0">
              <a:buNone/>
            </a:pPr>
            <a:r>
              <a:rPr lang="en-US" sz="1200" b="1" dirty="0">
                <a:solidFill>
                  <a:schemeClr val="tx2"/>
                </a:solidFill>
                <a:latin typeface="Aptos" panose="020B0004020202020204" pitchFamily="34" charset="0"/>
                <a:cs typeface="Arial" panose="020B0604020202020204" pitchFamily="34" charset="0"/>
              </a:rPr>
              <a:t>NO PETS in pool-area</a:t>
            </a:r>
          </a:p>
          <a:p>
            <a:pPr marL="0" indent="0">
              <a:buNone/>
            </a:pPr>
            <a:r>
              <a:rPr lang="en-US" sz="1200" b="1" dirty="0">
                <a:solidFill>
                  <a:schemeClr val="tx2"/>
                </a:solidFill>
                <a:latin typeface="Aptos" panose="020B0004020202020204" pitchFamily="34" charset="0"/>
                <a:cs typeface="Arial" panose="020B0604020202020204" pitchFamily="34" charset="0"/>
              </a:rPr>
              <a:t>NO Pets allowed on beach</a:t>
            </a:r>
          </a:p>
          <a:p>
            <a:pPr marL="0" indent="0">
              <a:buNone/>
            </a:pPr>
            <a:r>
              <a:rPr lang="en-US" sz="1200" b="1" dirty="0">
                <a:solidFill>
                  <a:schemeClr val="tx2"/>
                </a:solidFill>
                <a:latin typeface="Aptos" panose="020B0004020202020204" pitchFamily="34" charset="0"/>
                <a:cs typeface="Arial" panose="020B0604020202020204" pitchFamily="34" charset="0"/>
              </a:rPr>
              <a:t>Fires are NOT permitted at the beach</a:t>
            </a:r>
            <a:endParaRPr lang="en-US" sz="1200" b="1" dirty="0">
              <a:latin typeface="Aptos" panose="020B0004020202020204" pitchFamily="34" charset="0"/>
              <a:cs typeface="Arial" panose="020B0604020202020204" pitchFamily="34" charset="0"/>
            </a:endParaRPr>
          </a:p>
        </p:txBody>
      </p:sp>
      <p:cxnSp>
        <p:nvCxnSpPr>
          <p:cNvPr id="14" name="Straight Connector 13"/>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811919-CAC1-1DCC-FFFA-1BC3ABBF9EBF}"/>
              </a:ext>
            </a:extLst>
          </p:cNvPr>
          <p:cNvSpPr txBox="1"/>
          <p:nvPr/>
        </p:nvSpPr>
        <p:spPr>
          <a:xfrm>
            <a:off x="2636635" y="2534161"/>
            <a:ext cx="4699338" cy="369332"/>
          </a:xfrm>
          <a:prstGeom prst="rect">
            <a:avLst/>
          </a:prstGeom>
          <a:noFill/>
        </p:spPr>
        <p:txBody>
          <a:bodyPr wrap="square">
            <a:spAutoFit/>
          </a:bodyPr>
          <a:lstStyle/>
          <a:p>
            <a:pPr algn="ctr"/>
            <a:r>
              <a:rPr lang="en-US" sz="1800" b="1" u="sng" dirty="0">
                <a:solidFill>
                  <a:schemeClr val="tx2"/>
                </a:solidFill>
                <a:latin typeface="Aptos" panose="020B0004020202020204" pitchFamily="34" charset="0"/>
                <a:cs typeface="Arial" panose="020B0604020202020204" pitchFamily="34" charset="0"/>
              </a:rPr>
              <a:t>Resort Amenities</a:t>
            </a:r>
          </a:p>
        </p:txBody>
      </p:sp>
      <p:sp>
        <p:nvSpPr>
          <p:cNvPr id="8" name="TextBox 7">
            <a:extLst>
              <a:ext uri="{FF2B5EF4-FFF2-40B4-BE49-F238E27FC236}">
                <a16:creationId xmlns:a16="http://schemas.microsoft.com/office/drawing/2014/main" id="{B0246452-C722-D316-D3AA-81B874B9C6D6}"/>
              </a:ext>
            </a:extLst>
          </p:cNvPr>
          <p:cNvSpPr txBox="1"/>
          <p:nvPr/>
        </p:nvSpPr>
        <p:spPr>
          <a:xfrm>
            <a:off x="3583473" y="615382"/>
            <a:ext cx="2928508" cy="1938992"/>
          </a:xfrm>
          <a:prstGeom prst="rect">
            <a:avLst/>
          </a:prstGeom>
          <a:noFill/>
        </p:spPr>
        <p:txBody>
          <a:bodyPr wrap="square" rtlCol="0">
            <a:spAutoFit/>
          </a:bodyPr>
          <a:lstStyle/>
          <a:p>
            <a:pPr marR="0" lvl="0">
              <a:spcBef>
                <a:spcPts val="0"/>
              </a:spcBef>
              <a:spcAft>
                <a:spcPts val="0"/>
              </a:spcAft>
            </a:pP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Safety Violations</a:t>
            </a:r>
            <a:r>
              <a:rPr lang="en-US" sz="1200" b="1"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-open flames, fireworks, grill &lt; 10’ from a structure= $250 fine. </a:t>
            </a:r>
            <a:r>
              <a:rPr lang="en-US" sz="1200" b="1" u="sng" dirty="0">
                <a:solidFill>
                  <a:srgbClr val="000000"/>
                </a:solidFill>
                <a:effectLst/>
                <a:highlight>
                  <a:srgbClr val="FFFF00"/>
                </a:highlight>
                <a:uFill>
                  <a:solidFill>
                    <a:srgbClr val="000000"/>
                  </a:solidFill>
                </a:uFill>
                <a:latin typeface="Aptos" panose="020B0004020202020204" pitchFamily="34" charset="0"/>
                <a:ea typeface="Arial Unicode MS"/>
                <a:cs typeface="Arial" panose="020B0604020202020204" pitchFamily="34" charset="0"/>
              </a:rPr>
              <a:t>NO WARNINGS</a:t>
            </a:r>
          </a:p>
          <a:p>
            <a:pPr marR="0" lvl="0" algn="ctr">
              <a:spcBef>
                <a:spcPts val="0"/>
              </a:spcBef>
              <a:spcAft>
                <a:spcPts val="0"/>
              </a:spcAft>
            </a:pPr>
            <a:endParaRPr lang="en-US" sz="1200" b="1" u="sng" dirty="0">
              <a:solidFill>
                <a:srgbClr val="000000"/>
              </a:solidFill>
              <a:highlight>
                <a:srgbClr val="FFFF00"/>
              </a:highlight>
              <a:uFill>
                <a:solidFill>
                  <a:srgbClr val="000000"/>
                </a:solidFill>
              </a:uFill>
              <a:latin typeface="Aptos" panose="020B0004020202020204" pitchFamily="34" charset="0"/>
              <a:ea typeface="Arial Unicode MS"/>
              <a:cs typeface="Arial" panose="020B0604020202020204" pitchFamily="34" charset="0"/>
            </a:endParaRPr>
          </a:p>
          <a:p>
            <a:pPr marR="0" lvl="0" algn="ctr">
              <a:spcBef>
                <a:spcPts val="0"/>
              </a:spcBef>
              <a:spcAft>
                <a:spcPts val="0"/>
              </a:spcAft>
            </a:pPr>
            <a:r>
              <a:rPr lang="en-US" sz="1200" b="1" u="sng" dirty="0">
                <a:solidFill>
                  <a:srgbClr val="000000"/>
                </a:solidFill>
                <a:uFill>
                  <a:solidFill>
                    <a:srgbClr val="000000"/>
                  </a:solidFill>
                </a:uFill>
                <a:latin typeface="Aptos" panose="020B0004020202020204" pitchFamily="34" charset="0"/>
                <a:ea typeface="Arial Unicode MS"/>
                <a:cs typeface="Arial" panose="020B0604020202020204" pitchFamily="34" charset="0"/>
              </a:rPr>
              <a:t>Rules Violations</a:t>
            </a:r>
            <a:endParaRPr lang="en-US" sz="1200" b="1"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endParaRPr>
          </a:p>
          <a:p>
            <a:pPr marR="0" lvl="0">
              <a:spcBef>
                <a:spcPts val="0"/>
              </a:spcBef>
              <a:spcAft>
                <a:spcPts val="0"/>
              </a:spcAft>
            </a:pP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1</a:t>
            </a:r>
            <a:r>
              <a:rPr lang="en-US" sz="1200" b="1" u="sng" baseline="30000"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st  </a:t>
            </a: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violation</a:t>
            </a:r>
            <a:r>
              <a:rPr lang="en-US" sz="1200" b="1"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 = warning</a:t>
            </a:r>
          </a:p>
          <a:p>
            <a:pPr marR="0" lvl="0">
              <a:spcBef>
                <a:spcPts val="0"/>
              </a:spcBef>
              <a:spcAft>
                <a:spcPts val="0"/>
              </a:spcAft>
            </a:pP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2</a:t>
            </a:r>
            <a:r>
              <a:rPr lang="en-US" sz="1200" b="1" u="sng" baseline="30000"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nd</a:t>
            </a: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 </a:t>
            </a:r>
            <a:r>
              <a:rPr lang="en-US" sz="1200" b="1" u="sng" dirty="0">
                <a:solidFill>
                  <a:srgbClr val="000000"/>
                </a:solidFill>
                <a:uFill>
                  <a:solidFill>
                    <a:srgbClr val="000000"/>
                  </a:solidFill>
                </a:uFill>
                <a:latin typeface="Aptos" panose="020B0004020202020204" pitchFamily="34" charset="0"/>
                <a:ea typeface="Arial Unicode MS"/>
                <a:cs typeface="Arial" panose="020B0604020202020204" pitchFamily="34" charset="0"/>
              </a:rPr>
              <a:t>violation</a:t>
            </a:r>
            <a:r>
              <a:rPr lang="en-US" sz="1200" b="1"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=$50 fine</a:t>
            </a:r>
          </a:p>
          <a:p>
            <a:pPr marR="0" lvl="0">
              <a:spcBef>
                <a:spcPts val="0"/>
              </a:spcBef>
              <a:spcAft>
                <a:spcPts val="0"/>
              </a:spcAft>
            </a:pP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3</a:t>
            </a:r>
            <a:r>
              <a:rPr lang="en-US" sz="1200" b="1" u="sng" baseline="30000"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rd</a:t>
            </a: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 violation</a:t>
            </a:r>
            <a:r>
              <a:rPr lang="en-US" sz="1200" b="1"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=$100 fine</a:t>
            </a:r>
          </a:p>
          <a:p>
            <a:pPr marR="0" lvl="0">
              <a:spcBef>
                <a:spcPts val="0"/>
              </a:spcBef>
              <a:spcAft>
                <a:spcPts val="0"/>
              </a:spcAft>
            </a:pP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4</a:t>
            </a:r>
            <a:r>
              <a:rPr lang="en-US" sz="1200" b="1" u="sng" baseline="30000"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th</a:t>
            </a:r>
            <a:r>
              <a:rPr lang="en-US" sz="1200" b="1" u="sng" baseline="30000" dirty="0">
                <a:solidFill>
                  <a:srgbClr val="000000"/>
                </a:solidFill>
                <a:uFill>
                  <a:solidFill>
                    <a:srgbClr val="000000"/>
                  </a:solidFill>
                </a:uFill>
                <a:latin typeface="Aptos" panose="020B0004020202020204" pitchFamily="34" charset="0"/>
                <a:ea typeface="Arial Unicode MS"/>
                <a:cs typeface="Arial" panose="020B0604020202020204" pitchFamily="34" charset="0"/>
              </a:rPr>
              <a:t> </a:t>
            </a:r>
            <a:r>
              <a:rPr lang="en-US" sz="1200" b="1" u="sng"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violation or a safety issue</a:t>
            </a:r>
            <a:r>
              <a:rPr lang="en-US" sz="1200" b="1" dirty="0">
                <a:solidFill>
                  <a:srgbClr val="000000"/>
                </a:solidFill>
                <a:effectLst/>
                <a:uFill>
                  <a:solidFill>
                    <a:srgbClr val="000000"/>
                  </a:solidFill>
                </a:uFill>
                <a:latin typeface="Aptos" panose="020B0004020202020204" pitchFamily="34" charset="0"/>
                <a:ea typeface="Arial Unicode MS"/>
                <a:cs typeface="Arial" panose="020B0604020202020204" pitchFamily="34" charset="0"/>
              </a:rPr>
              <a:t>= $250 fine &amp; Renters will be evicted </a:t>
            </a:r>
          </a:p>
        </p:txBody>
      </p:sp>
      <p:sp>
        <p:nvSpPr>
          <p:cNvPr id="2" name="Text Placeholder 65">
            <a:extLst>
              <a:ext uri="{FF2B5EF4-FFF2-40B4-BE49-F238E27FC236}">
                <a16:creationId xmlns:a16="http://schemas.microsoft.com/office/drawing/2014/main" id="{C1128D54-D1A7-812B-D3B7-AC321EFD15C5}"/>
              </a:ext>
            </a:extLst>
          </p:cNvPr>
          <p:cNvSpPr txBox="1">
            <a:spLocks/>
          </p:cNvSpPr>
          <p:nvPr/>
        </p:nvSpPr>
        <p:spPr>
          <a:xfrm>
            <a:off x="3901464" y="74259"/>
            <a:ext cx="2359152" cy="374904"/>
          </a:xfrm>
          <a:prstGeom prst="rect">
            <a:avLst/>
          </a:prstGeom>
        </p:spPr>
        <p:txBody>
          <a:bodyPr vert="horz" lIns="91440" tIns="45720" rIns="91440" bIns="0" rtlCol="0" anchor="b">
            <a:noAutofit/>
          </a:bodyPr>
          <a:lstStyle>
            <a:lvl1pPr marL="0" indent="0" algn="l" defTabSz="1005840" rtl="0" eaLnBrk="1" latinLnBrk="0" hangingPunct="1">
              <a:lnSpc>
                <a:spcPct val="114000"/>
              </a:lnSpc>
              <a:spcBef>
                <a:spcPts val="800"/>
              </a:spcBef>
              <a:buFont typeface="Arial" panose="020B0604020202020204" pitchFamily="34" charset="0"/>
              <a:buNone/>
              <a:defRPr sz="12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solidFill>
                  <a:schemeClr val="tx2"/>
                </a:solidFill>
                <a:latin typeface="Aptos" panose="020B0004020202020204" pitchFamily="34" charset="0"/>
                <a:cs typeface="Arial" panose="020B0604020202020204" pitchFamily="34" charset="0"/>
              </a:rPr>
              <a:t>Fine Protocol</a:t>
            </a:r>
          </a:p>
        </p:txBody>
      </p:sp>
      <p:pic>
        <p:nvPicPr>
          <p:cNvPr id="5" name="Picture 4" descr="A person and a child in a pool with a fountain&#10;&#10;Description automatically generated">
            <a:extLst>
              <a:ext uri="{FF2B5EF4-FFF2-40B4-BE49-F238E27FC236}">
                <a16:creationId xmlns:a16="http://schemas.microsoft.com/office/drawing/2014/main" id="{029EF198-9D05-8439-1BA2-F8088204C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946" y="2904924"/>
            <a:ext cx="2876392" cy="2011965"/>
          </a:xfrm>
          <a:prstGeom prst="rect">
            <a:avLst/>
          </a:prstGeom>
        </p:spPr>
      </p:pic>
      <p:pic>
        <p:nvPicPr>
          <p:cNvPr id="9" name="Picture 8" descr="A aerial view of a lake with a lot of houses and boats">
            <a:extLst>
              <a:ext uri="{FF2B5EF4-FFF2-40B4-BE49-F238E27FC236}">
                <a16:creationId xmlns:a16="http://schemas.microsoft.com/office/drawing/2014/main" id="{253C5BCF-2A08-A849-1D50-E74A2EF06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187" y="5536667"/>
            <a:ext cx="2505466" cy="1409325"/>
          </a:xfrm>
          <a:prstGeom prst="rect">
            <a:avLst/>
          </a:prstGeom>
        </p:spPr>
      </p:pic>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Travel Brochure 11 x 8.5">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RedBlutri.potx" id="{4977B726-3B8F-42AA-A775-DA2013E2240D}" vid="{DC246A5D-CD36-402A-887F-BF1606EB8D32}"/>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855C1A-AC47-4549-B0AC-CEFDEB735B56}">
  <ds:schemaRefs>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51E3E96A-01FB-48BF-BFE3-D012C9377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C442E11-7072-4076-89FF-444E132B8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690</Words>
  <Application>Microsoft Office PowerPoint</Application>
  <PresentationFormat>Custom</PresentationFormat>
  <Paragraphs>55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Black</vt:lpstr>
      <vt:lpstr>Arial</vt:lpstr>
      <vt:lpstr>Arial Black</vt:lpstr>
      <vt:lpstr>Constantia</vt:lpstr>
      <vt:lpstr>Travel Brochure 11 x 8.5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2013-07-31T18:38:59Z</dcterms:created>
  <dcterms:modified xsi:type="dcterms:W3CDTF">2024-04-03T20:27:51Z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